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0" r:id="rId4"/>
  </p:sldMasterIdLst>
  <p:notesMasterIdLst>
    <p:notesMasterId r:id="rId6"/>
  </p:notesMasterIdLst>
  <p:sldIdLst>
    <p:sldId id="257" r:id="rId5"/>
    <p:sldId id="729" r:id="rId7"/>
    <p:sldId id="730" r:id="rId8"/>
    <p:sldId id="793" r:id="rId9"/>
    <p:sldId id="768" r:id="rId10"/>
    <p:sldId id="841" r:id="rId11"/>
    <p:sldId id="769" r:id="rId12"/>
    <p:sldId id="732" r:id="rId13"/>
    <p:sldId id="779" r:id="rId14"/>
    <p:sldId id="823" r:id="rId15"/>
    <p:sldId id="777" r:id="rId16"/>
    <p:sldId id="772" r:id="rId17"/>
    <p:sldId id="771" r:id="rId18"/>
    <p:sldId id="774" r:id="rId19"/>
    <p:sldId id="842" r:id="rId20"/>
    <p:sldId id="778" r:id="rId21"/>
    <p:sldId id="812" r:id="rId22"/>
    <p:sldId id="813" r:id="rId23"/>
    <p:sldId id="814" r:id="rId24"/>
    <p:sldId id="843" r:id="rId25"/>
    <p:sldId id="815" r:id="rId26"/>
    <p:sldId id="770" r:id="rId27"/>
    <p:sldId id="733" r:id="rId28"/>
    <p:sldId id="734" r:id="rId29"/>
    <p:sldId id="847" r:id="rId30"/>
    <p:sldId id="870" r:id="rId31"/>
    <p:sldId id="874" r:id="rId32"/>
    <p:sldId id="738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EFA"/>
    <a:srgbClr val="E044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285"/>
    <p:restoredTop sz="94660"/>
  </p:normalViewPr>
  <p:slideViewPr>
    <p:cSldViewPr snapToGrid="0" showGuides="1">
      <p:cViewPr>
        <p:scale>
          <a:sx n="75" d="100"/>
          <a:sy n="75" d="100"/>
        </p:scale>
        <p:origin x="-1812" y="-804"/>
      </p:cViewPr>
      <p:guideLst>
        <p:guide orient="horz" pos="2268"/>
        <p:guide pos="37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7" Type="http://schemas.openxmlformats.org/officeDocument/2006/relationships/tags" Target="tags/tag4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A496BF-B9AF-4021-AD46-816D6C6F5DD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>
              <a:buNone/>
            </a:pPr>
            <a:fld id="{9A0DB2DC-4C9A-4742-B13C-FB6460FD3503}" type="slidenum">
              <a:rPr lang="zh-CN" altLang="en-US" sz="1200" strike="noStrike" noProof="1" dirty="0"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81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81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000000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81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81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000000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19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000000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81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81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000000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017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222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222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222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222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45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45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81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81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000000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306388" y="679450"/>
            <a:ext cx="1157922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3" name="组合 7"/>
          <p:cNvGrpSpPr/>
          <p:nvPr userDrawn="1"/>
        </p:nvGrpSpPr>
        <p:grpSpPr>
          <a:xfrm>
            <a:off x="320675" y="152400"/>
            <a:ext cx="503238" cy="431800"/>
            <a:chOff x="319903" y="81316"/>
            <a:chExt cx="585965" cy="502884"/>
          </a:xfrm>
        </p:grpSpPr>
        <p:sp>
          <p:nvSpPr>
            <p:cNvPr id="9" name="矩形 8"/>
            <p:cNvSpPr/>
            <p:nvPr/>
          </p:nvSpPr>
          <p:spPr>
            <a:xfrm>
              <a:off x="319903" y="252528"/>
              <a:ext cx="331672" cy="331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73836" y="81316"/>
              <a:ext cx="232032" cy="2320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-14287" y="6570663"/>
            <a:ext cx="12218988" cy="293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7" name="Rectangle 6"/>
          <p:cNvSpPr txBox="1"/>
          <p:nvPr/>
        </p:nvSpPr>
        <p:spPr>
          <a:xfrm>
            <a:off x="11506200" y="6561138"/>
            <a:ext cx="671513" cy="3127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r"/>
            <a:fld id="{9A0DB2DC-4C9A-4742-B13C-FB6460FD3503}" type="slidenum">
              <a:rPr lang="zh-CN" altLang="en-US" sz="1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4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书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306388" y="679450"/>
            <a:ext cx="1157922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95" name="组合 7"/>
          <p:cNvGrpSpPr/>
          <p:nvPr userDrawn="1"/>
        </p:nvGrpSpPr>
        <p:grpSpPr>
          <a:xfrm>
            <a:off x="320675" y="152400"/>
            <a:ext cx="503238" cy="431800"/>
            <a:chOff x="319903" y="81316"/>
            <a:chExt cx="585965" cy="502884"/>
          </a:xfrm>
        </p:grpSpPr>
        <p:sp>
          <p:nvSpPr>
            <p:cNvPr id="9" name="矩形 8"/>
            <p:cNvSpPr/>
            <p:nvPr/>
          </p:nvSpPr>
          <p:spPr>
            <a:xfrm>
              <a:off x="319903" y="252528"/>
              <a:ext cx="331672" cy="331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73836" y="81316"/>
              <a:ext cx="232032" cy="2320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-14287" y="6570663"/>
            <a:ext cx="12218988" cy="293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9" name="Rectangle 6"/>
          <p:cNvSpPr txBox="1"/>
          <p:nvPr/>
        </p:nvSpPr>
        <p:spPr>
          <a:xfrm>
            <a:off x="11506200" y="6561138"/>
            <a:ext cx="671513" cy="3127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r"/>
            <a:fld id="{9A0DB2DC-4C9A-4742-B13C-FB6460FD3503}" type="slidenum">
              <a:rPr lang="zh-CN" altLang="en-US" sz="1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4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校徽空白">
    <p:bg>
      <p:bgPr>
        <a:solidFill>
          <a:schemeClr val="bg1">
            <a:alpha val="9882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书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校徽空白">
    <p:bg>
      <p:bgPr>
        <a:solidFill>
          <a:schemeClr val="bg1">
            <a:alpha val="988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书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306388" y="679450"/>
            <a:ext cx="1157922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95" name="组合 7"/>
          <p:cNvGrpSpPr/>
          <p:nvPr userDrawn="1"/>
        </p:nvGrpSpPr>
        <p:grpSpPr>
          <a:xfrm>
            <a:off x="320675" y="152400"/>
            <a:ext cx="503238" cy="431800"/>
            <a:chOff x="319903" y="81316"/>
            <a:chExt cx="585965" cy="502884"/>
          </a:xfrm>
        </p:grpSpPr>
        <p:sp>
          <p:nvSpPr>
            <p:cNvPr id="9" name="矩形 8"/>
            <p:cNvSpPr/>
            <p:nvPr/>
          </p:nvSpPr>
          <p:spPr>
            <a:xfrm>
              <a:off x="319903" y="252528"/>
              <a:ext cx="331672" cy="331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73836" y="81316"/>
              <a:ext cx="232032" cy="2320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-14287" y="6570663"/>
            <a:ext cx="12218988" cy="293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9" name="Rectangle 6"/>
          <p:cNvSpPr txBox="1"/>
          <p:nvPr/>
        </p:nvSpPr>
        <p:spPr>
          <a:xfrm>
            <a:off x="11506200" y="6561138"/>
            <a:ext cx="671513" cy="3127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r"/>
            <a:fld id="{9A0DB2DC-4C9A-4742-B13C-FB6460FD3503}" type="slidenum">
              <a:rPr lang="zh-CN" altLang="en-US" sz="1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4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校徽空白">
    <p:bg>
      <p:bgPr>
        <a:solidFill>
          <a:schemeClr val="bg1">
            <a:alpha val="9882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1D3B46-B688-4075-A083-CD97F4D2B8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>
              <a:buNone/>
            </a:pPr>
            <a:fld id="{9A0DB2DC-4C9A-4742-B13C-FB6460FD3503}" type="slidenum">
              <a:rPr lang="zh-CN" altLang="en-US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5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14.png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51305"/>
            <a:ext cx="12192000" cy="313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1551305"/>
            <a:ext cx="12192000" cy="3138488"/>
          </a:xfrm>
          <a:prstGeom prst="rect">
            <a:avLst/>
          </a:prstGeom>
          <a:solidFill>
            <a:schemeClr val="accent1">
              <a:alpha val="9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4" name="标题 1"/>
          <p:cNvSpPr txBox="1"/>
          <p:nvPr/>
        </p:nvSpPr>
        <p:spPr>
          <a:xfrm>
            <a:off x="0" y="1413510"/>
            <a:ext cx="12192000" cy="299974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200" b="1" i="0" u="none" strike="noStrike" kern="120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勤奋路、顺园路、北漕河路、建业路</a:t>
            </a:r>
            <a:endParaRPr kumimoji="0" lang="zh-CN" sz="4200" b="1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200" b="1" i="0" u="none" strike="noStrike" kern="120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雨水管道修复工程</a:t>
            </a:r>
            <a:endParaRPr kumimoji="0" lang="zh-CN" sz="4200" b="1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2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方案初稿汇报</a:t>
            </a:r>
            <a:endParaRPr kumimoji="0" lang="zh-CN" altLang="en-US" sz="4200" b="1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"/>
          </p:nvPr>
        </p:nvSpPr>
        <p:spPr>
          <a:xfrm>
            <a:off x="2946400" y="5419725"/>
            <a:ext cx="6297613" cy="1046163"/>
          </a:xfr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常州市京杭土木工程研究院有限公司</a:t>
            </a:r>
            <a:endParaRPr kumimoji="0" lang="en-US" altLang="zh-CN" sz="23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09</a:t>
            </a:r>
            <a:r>
              <a:rPr kumimoji="0" lang="zh-CN" alt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缺陷分析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0" name="内容占位符 34"/>
          <p:cNvSpPr txBox="1"/>
          <p:nvPr/>
        </p:nvSpPr>
        <p:spPr>
          <a:xfrm>
            <a:off x="182563" y="774700"/>
            <a:ext cx="3081337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管道缺陷等级分类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34"/>
          <p:cNvSpPr txBox="1"/>
          <p:nvPr/>
        </p:nvSpPr>
        <p:spPr>
          <a:xfrm>
            <a:off x="461645" y="1216025"/>
            <a:ext cx="6331585" cy="23037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检测主管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245m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，检测雨水连接管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224m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r>
              <a:rPr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管道内存在24处破裂，其中23处严重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，1处重大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1900" y="929640"/>
            <a:ext cx="2881630" cy="5354320"/>
          </a:xfrm>
          <a:prstGeom prst="rect">
            <a:avLst/>
          </a:prstGeom>
        </p:spPr>
      </p:pic>
      <p:pic>
        <p:nvPicPr>
          <p:cNvPr id="3" name="图片 -2147482524" descr="20240605094912_顺园路（庆阳路-汉江路）_Y1-Y1B[00-01-53][20240612-142738688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277745"/>
            <a:ext cx="3117215" cy="1753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22" descr="20240605094912_顺园路（庆阳路-汉江路）_Y1-Y1B[00-04-00][20240612-1428039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8580" y="2277745"/>
            <a:ext cx="3119120" cy="175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519" descr="20240605101142_顺园路（庆阳路-汉江路）_Y2-Y4[00-07-58][20240612-142830523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140" y="4175125"/>
            <a:ext cx="3135630" cy="1764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5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8580" y="4177030"/>
            <a:ext cx="3173095" cy="178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设计方案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31185" y="81915"/>
            <a:ext cx="6858635" cy="52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9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9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利用并保留现状雨水管网，对已破损的雨水管挖除并重建。</a:t>
            </a:r>
            <a:endParaRPr lang="zh-CN" altLang="en-US" sz="19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7610" y="704850"/>
            <a:ext cx="41910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1765300"/>
            <a:ext cx="12192000" cy="332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96950" y="3429000"/>
            <a:ext cx="3762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07" name="文本占位符 3"/>
          <p:cNvSpPr txBox="1"/>
          <p:nvPr/>
        </p:nvSpPr>
        <p:spPr>
          <a:xfrm>
            <a:off x="2465388" y="2552700"/>
            <a:ext cx="5716587" cy="708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FontTx/>
            </a:pPr>
            <a:r>
              <a:rPr lang="en-US" altLang="zh-CN" sz="4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en-US" altLang="en-US" sz="4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占位符 3"/>
          <p:cNvSpPr txBox="1"/>
          <p:nvPr/>
        </p:nvSpPr>
        <p:spPr>
          <a:xfrm>
            <a:off x="882650" y="3684905"/>
            <a:ext cx="7981315" cy="8877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4800" b="1" kern="1200" spc="40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北漕河路（薛冶路-建业路）</a:t>
            </a:r>
            <a:endParaRPr kumimoji="0" lang="zh-CN" altLang="en-US" sz="4800" b="1" i="0" u="none" strike="noStrike" kern="1200" cap="none" spc="4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7109" name="图形 1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3013" y="1558925"/>
            <a:ext cx="5173662" cy="374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" name="矩形 64"/>
          <p:cNvSpPr/>
          <p:nvPr/>
        </p:nvSpPr>
        <p:spPr>
          <a:xfrm>
            <a:off x="874713" y="2536825"/>
            <a:ext cx="15033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PART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4"/>
          <p:cNvSpPr txBox="1"/>
          <p:nvPr/>
        </p:nvSpPr>
        <p:spPr>
          <a:xfrm>
            <a:off x="91440" y="693420"/>
            <a:ext cx="4766310" cy="36925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</a:t>
            </a: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北漕河路为混凝土路，两块板，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道路宽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。建于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2006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年。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雨污水位于车行道下，自来水位于道路两侧，燃气、通信、电力位于道路北侧。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污水管为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d600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，塑料管。污水管与雨水管埋深相近。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老路结构层为：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水泥砼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+18cm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二灰碎石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+18cm12%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灰土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+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土基处理（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20cm6%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灰土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5097" b="888"/>
          <a:stretch>
            <a:fillRect/>
          </a:stretch>
        </p:blipFill>
        <p:spPr>
          <a:xfrm>
            <a:off x="5033010" y="247650"/>
            <a:ext cx="6542405" cy="6306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1560000">
            <a:off x="7632065" y="612775"/>
            <a:ext cx="941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瀛平路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rot="1560000">
            <a:off x="5490845" y="102044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黄河西路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1560000">
            <a:off x="8162925" y="377634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庆阳路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1560000">
            <a:off x="8420100" y="482028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汉江西路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rot="1560000">
            <a:off x="6863080" y="5322570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北漕河路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6754495" y="4090670"/>
            <a:ext cx="358140" cy="644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7136765" y="3107055"/>
            <a:ext cx="462280" cy="86423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7599045" y="2444750"/>
            <a:ext cx="324485" cy="6623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8424545" y="1013460"/>
            <a:ext cx="247015" cy="4889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7995285" y="1657985"/>
            <a:ext cx="318135" cy="6197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444615" y="3732530"/>
            <a:ext cx="1670050" cy="9188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6695440" y="1537970"/>
            <a:ext cx="1871980" cy="10261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 rot="17940000">
            <a:off x="8317865" y="1096645"/>
            <a:ext cx="941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d500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rot="17940000">
            <a:off x="7508240" y="1331595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 flipV="1">
            <a:off x="7782560" y="5327015"/>
            <a:ext cx="1727200" cy="9220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7783830" y="4682490"/>
            <a:ext cx="358140" cy="644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7160260" y="5008880"/>
            <a:ext cx="632460" cy="33401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6480810" y="3637280"/>
            <a:ext cx="1717040" cy="9423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H="1">
            <a:off x="8671560" y="351155"/>
            <a:ext cx="324485" cy="6623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8376920" y="833755"/>
            <a:ext cx="1453515" cy="73215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 rot="17940000">
            <a:off x="7077075" y="2218055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 rot="17940000">
            <a:off x="6671945" y="3132455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H="1" flipV="1">
            <a:off x="6695440" y="1664335"/>
            <a:ext cx="1871980" cy="10261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 rot="17940000">
            <a:off x="6272530" y="4010660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d600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图片 7" descr="IMG_20240903_135025"/>
          <p:cNvPicPr>
            <a:picLocks noChangeAspect="1"/>
          </p:cNvPicPr>
          <p:nvPr/>
        </p:nvPicPr>
        <p:blipFill>
          <a:blip r:embed="rId2"/>
          <a:srcRect t="-25" r="9" b="12663"/>
          <a:stretch>
            <a:fillRect/>
          </a:stretch>
        </p:blipFill>
        <p:spPr>
          <a:xfrm>
            <a:off x="151765" y="4090670"/>
            <a:ext cx="3757930" cy="24631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缺陷分析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0" name="内容占位符 34"/>
          <p:cNvSpPr txBox="1"/>
          <p:nvPr/>
        </p:nvSpPr>
        <p:spPr>
          <a:xfrm>
            <a:off x="182563" y="726440"/>
            <a:ext cx="3081337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管道缺陷等级分类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34"/>
          <p:cNvSpPr txBox="1"/>
          <p:nvPr/>
        </p:nvSpPr>
        <p:spPr>
          <a:xfrm>
            <a:off x="182880" y="1143635"/>
            <a:ext cx="7928610" cy="23037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1、管道内存在35处破裂，其中26处严重，9处重大。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2、管道内存在1处接口，其中1处严重。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-2147482615" descr="薛家镇阳光工业园雨水管网溯源排查项目_Y15_Y15-1_北漕河路（建业路～薛冶路）_20240624142205[00-00-18][20240703-104612774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1150" y="1987550"/>
            <a:ext cx="3723640" cy="2094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98" descr="薛家镇阳光工业园区雨水管网溯源排查服务项目_Y6_Y5_北漕河路（建业路～薛冶路）_20240621002950[00-08-45][20240703-105057906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7335" y="1987550"/>
            <a:ext cx="3640455" cy="204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593" descr="薛家镇阳光工业园区雨水管网溯源排查服务项目_Y13_Y12_北漕河路（建业路～薛冶路）_20240622155340[00-04-35][20240703-105215767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85" y="1987550"/>
            <a:ext cx="3723640" cy="2094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70" y="4101465"/>
            <a:ext cx="12037060" cy="25742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路面状况统计与概述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34"/>
          <p:cNvSpPr txBox="1"/>
          <p:nvPr/>
        </p:nvSpPr>
        <p:spPr>
          <a:xfrm>
            <a:off x="862965" y="889635"/>
            <a:ext cx="9861550" cy="175831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根据现场踏勘情况：</a:t>
            </a:r>
            <a:endParaRPr kumimoji="0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lang="en-US" alt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老路混凝土路面主要病害为：断板、裂缝、井周破碎及下沉、接缝填料缺失等；</a:t>
            </a:r>
            <a:endParaRPr kumimoji="0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混凝土路面断板率DBL=</a:t>
            </a: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6.3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%，评价为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kumimoji="0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路面状况指数平均值PCI=</a:t>
            </a: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76.4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，评价为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96365" y="2647950"/>
            <a:ext cx="7937500" cy="1447800"/>
            <a:chOff x="2199" y="4170"/>
            <a:chExt cx="12500" cy="2280"/>
          </a:xfrm>
        </p:grpSpPr>
        <p:pic>
          <p:nvPicPr>
            <p:cNvPr id="64516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/>
            <a:stretch>
              <a:fillRect/>
            </a:stretch>
          </p:blipFill>
          <p:spPr>
            <a:xfrm>
              <a:off x="2199" y="4170"/>
              <a:ext cx="12500" cy="2280"/>
            </a:xfrm>
            <a:prstGeom prst="rect">
              <a:avLst/>
            </a:prstGeom>
            <a:noFill/>
            <a:ln w="28575" cap="flat" cmpd="sng">
              <a:solidFill>
                <a:schemeClr val="accent1">
                  <a:shade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2" name="矩形 1"/>
            <p:cNvSpPr/>
            <p:nvPr/>
          </p:nvSpPr>
          <p:spPr>
            <a:xfrm>
              <a:off x="9317" y="4942"/>
              <a:ext cx="1870" cy="150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3" name="图片 2" descr="IMG_20240903_135047"/>
          <p:cNvPicPr>
            <a:picLocks noChangeAspect="1"/>
          </p:cNvPicPr>
          <p:nvPr/>
        </p:nvPicPr>
        <p:blipFill>
          <a:blip r:embed="rId3"/>
          <a:srcRect l="23903" t="12972" r="9257" b="9222"/>
          <a:stretch>
            <a:fillRect/>
          </a:stretch>
        </p:blipFill>
        <p:spPr>
          <a:xfrm>
            <a:off x="1041400" y="4189730"/>
            <a:ext cx="2576830" cy="2249805"/>
          </a:xfrm>
          <a:prstGeom prst="rect">
            <a:avLst/>
          </a:prstGeom>
        </p:spPr>
      </p:pic>
      <p:pic>
        <p:nvPicPr>
          <p:cNvPr id="4" name="图片 3" descr="IMG_20240903_1355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1125" y="4189730"/>
            <a:ext cx="2887980" cy="2165985"/>
          </a:xfrm>
          <a:prstGeom prst="rect">
            <a:avLst/>
          </a:prstGeom>
        </p:spPr>
      </p:pic>
      <p:pic>
        <p:nvPicPr>
          <p:cNvPr id="5" name="图片 4" descr="IMG_20240903_135832"/>
          <p:cNvPicPr>
            <a:picLocks noChangeAspect="1"/>
          </p:cNvPicPr>
          <p:nvPr/>
        </p:nvPicPr>
        <p:blipFill>
          <a:blip r:embed="rId5"/>
          <a:srcRect l="4161" t="320" r="120" b="10114"/>
          <a:stretch>
            <a:fillRect/>
          </a:stretch>
        </p:blipFill>
        <p:spPr>
          <a:xfrm>
            <a:off x="7112000" y="4162425"/>
            <a:ext cx="3268980" cy="22942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设计方案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31185" y="81915"/>
            <a:ext cx="6858635" cy="52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9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9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利用并保留现状雨水管网，对已破损的雨水管挖除并重建。</a:t>
            </a:r>
            <a:endParaRPr lang="zh-CN" altLang="en-US" sz="19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730885"/>
            <a:ext cx="6464300" cy="3063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r="-1483" b="12434"/>
          <a:stretch>
            <a:fillRect/>
          </a:stretch>
        </p:blipFill>
        <p:spPr>
          <a:xfrm>
            <a:off x="132715" y="3794760"/>
            <a:ext cx="6392545" cy="28060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1765300"/>
            <a:ext cx="12192000" cy="332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96950" y="3429000"/>
            <a:ext cx="3762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07" name="文本占位符 3"/>
          <p:cNvSpPr txBox="1"/>
          <p:nvPr/>
        </p:nvSpPr>
        <p:spPr>
          <a:xfrm>
            <a:off x="2465388" y="2552700"/>
            <a:ext cx="5716587" cy="708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FontTx/>
            </a:pPr>
            <a:r>
              <a:rPr lang="en-US" altLang="zh-CN" sz="4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en-US" altLang="en-US" sz="4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占位符 3"/>
          <p:cNvSpPr txBox="1"/>
          <p:nvPr/>
        </p:nvSpPr>
        <p:spPr>
          <a:xfrm>
            <a:off x="575945" y="3684905"/>
            <a:ext cx="9599930" cy="8877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4800" b="1" kern="1200" spc="40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noProof="0">
                <a:ln>
                  <a:noFill/>
                </a:ln>
                <a:effectLst/>
                <a:uLnTx/>
                <a:uFillTx/>
                <a:sym typeface="+mn-ea"/>
              </a:rPr>
              <a:t>建业路（河海西路-阳光工业园）</a:t>
            </a:r>
            <a:endParaRPr noProof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pic>
        <p:nvPicPr>
          <p:cNvPr id="47109" name="图形 1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3013" y="1558925"/>
            <a:ext cx="5173662" cy="374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" name="矩形 64"/>
          <p:cNvSpPr/>
          <p:nvPr/>
        </p:nvSpPr>
        <p:spPr>
          <a:xfrm>
            <a:off x="874713" y="2536825"/>
            <a:ext cx="15033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PART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项目区位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4"/>
          <p:cNvSpPr txBox="1"/>
          <p:nvPr/>
        </p:nvSpPr>
        <p:spPr>
          <a:xfrm>
            <a:off x="262255" y="1181100"/>
            <a:ext cx="3496310" cy="506857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建业路为混凝土路，两块板。道路宽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。道路全长约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480m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。建设于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年。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雨污水位于车行道下，电力管位于道路西侧，通信位于道路东侧。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污水管为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d400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，塑料管。污水管与雨水管埋深相近。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老路结构层为：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水泥砼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+18cm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二灰碎石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+18cm12%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灰土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+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土基处理（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20cm6%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灰土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8430" y="247650"/>
            <a:ext cx="7705725" cy="6362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1560000">
            <a:off x="6547485" y="612775"/>
            <a:ext cx="941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瀛平路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rot="1560000">
            <a:off x="4406265" y="102044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黄河西路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1560000">
            <a:off x="7078345" y="377634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庆阳路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1560000">
            <a:off x="7335520" y="482028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汉江西路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rot="1560000">
            <a:off x="5778500" y="5322570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北漕河路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669915" y="4090670"/>
            <a:ext cx="358140" cy="644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6052185" y="3107055"/>
            <a:ext cx="462280" cy="86423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6514465" y="2444750"/>
            <a:ext cx="324485" cy="6623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7339965" y="1013460"/>
            <a:ext cx="247015" cy="4889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6910705" y="1657985"/>
            <a:ext cx="318135" cy="6197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5360035" y="3732530"/>
            <a:ext cx="1670050" cy="9188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5610860" y="1537970"/>
            <a:ext cx="1871980" cy="10261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 rot="17940000">
            <a:off x="7233285" y="1096645"/>
            <a:ext cx="941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d500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rot="17940000">
            <a:off x="6423660" y="1331595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 flipV="1">
            <a:off x="6697980" y="5327015"/>
            <a:ext cx="1727200" cy="9220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6699250" y="4682490"/>
            <a:ext cx="358140" cy="644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6075680" y="5008880"/>
            <a:ext cx="632460" cy="33401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5396230" y="3637280"/>
            <a:ext cx="1717040" cy="9423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H="1">
            <a:off x="7586980" y="351155"/>
            <a:ext cx="324485" cy="6623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7292340" y="833755"/>
            <a:ext cx="1453515" cy="73215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 rot="17940000">
            <a:off x="5992495" y="2218055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 rot="17940000">
            <a:off x="5587365" y="3132455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H="1" flipV="1">
            <a:off x="5610860" y="1664335"/>
            <a:ext cx="1871980" cy="10261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 rot="17940000">
            <a:off x="5187950" y="4010660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d600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6063615" y="5307330"/>
            <a:ext cx="655955" cy="12160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 rot="17940000">
            <a:off x="5598795" y="5580380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图片 2" descr="IMG_20240903_135439"/>
          <p:cNvPicPr>
            <a:picLocks noChangeAspect="1"/>
          </p:cNvPicPr>
          <p:nvPr/>
        </p:nvPicPr>
        <p:blipFill>
          <a:blip r:embed="rId2"/>
          <a:srcRect r="24528" b="16880"/>
          <a:stretch>
            <a:fillRect/>
          </a:stretch>
        </p:blipFill>
        <p:spPr>
          <a:xfrm>
            <a:off x="7482840" y="1223645"/>
            <a:ext cx="3808730" cy="31457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缺陷分析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0" name="内容占位符 34"/>
          <p:cNvSpPr txBox="1"/>
          <p:nvPr/>
        </p:nvSpPr>
        <p:spPr>
          <a:xfrm>
            <a:off x="182563" y="774700"/>
            <a:ext cx="3081337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管道缺陷等级分类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34"/>
          <p:cNvSpPr txBox="1"/>
          <p:nvPr/>
        </p:nvSpPr>
        <p:spPr>
          <a:xfrm>
            <a:off x="182880" y="1216025"/>
            <a:ext cx="8917940" cy="23037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1、管道内存在6处破裂，其中6处严重。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2、管道内存在2处接口，其中2处重大。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管道内存在5处障碍，其中5处重大。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-2147482510" descr="薛家镇南漕河重点河道排口雨水管网溯源排查服务项目_Y2_Y2A_建业路（河海西路-阳光工业园）_20240508142517[00-00-48][20240614-083428655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4050030"/>
            <a:ext cx="3753485" cy="211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09" descr="薛家镇南漕河重点河道排口雨水管网溯源排查服务项目_Y9_Y9-1_建业路（河海西路-阳光工业园）_20240509092440[00-00-38][20240626-14251162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665" y="4050030"/>
            <a:ext cx="3753485" cy="211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内容占位符 34"/>
          <p:cNvSpPr txBox="1"/>
          <p:nvPr/>
        </p:nvSpPr>
        <p:spPr>
          <a:xfrm>
            <a:off x="2694940" y="494728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34"/>
          <p:cNvSpPr txBox="1"/>
          <p:nvPr/>
        </p:nvSpPr>
        <p:spPr>
          <a:xfrm>
            <a:off x="2694623" y="6161405"/>
            <a:ext cx="3081337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处障碍物疑似封堵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-2147482507" descr="薛家镇南漕河重点河道排口雨水管网溯源排查服务项目_Y10_Y10-1_建业路（河海西路-阳光工业园）_20240509083249[00-00-27][20240626-142520510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0705" y="4067175"/>
            <a:ext cx="3604260" cy="2027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6374765" y="-1000760"/>
            <a:ext cx="2877185" cy="66732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1765300"/>
            <a:ext cx="12192000" cy="332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96950" y="3429000"/>
            <a:ext cx="3762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3" name="文本占位符 3"/>
          <p:cNvSpPr txBox="1"/>
          <p:nvPr/>
        </p:nvSpPr>
        <p:spPr>
          <a:xfrm>
            <a:off x="2465388" y="2552700"/>
            <a:ext cx="5716587" cy="708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FontTx/>
            </a:pPr>
            <a:r>
              <a:rPr lang="en-US" altLang="zh-CN" sz="4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en-US" altLang="en-US" sz="4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占位符 3"/>
          <p:cNvSpPr txBox="1"/>
          <p:nvPr/>
        </p:nvSpPr>
        <p:spPr>
          <a:xfrm>
            <a:off x="882650" y="3684905"/>
            <a:ext cx="8206740" cy="8877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4800" b="1" kern="1200" spc="40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勤奋路（瀛平路</a:t>
            </a:r>
            <a:r>
              <a:rPr kumimoji="0" lang="en-US" altLang="zh-CN" sz="48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-</a:t>
            </a:r>
            <a:r>
              <a:rPr kumimoji="0" sz="48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北漕河路</a:t>
            </a:r>
            <a:r>
              <a:rPr kumimoji="0" lang="zh-CN" altLang="en-US" sz="48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）</a:t>
            </a:r>
            <a:endParaRPr kumimoji="0" lang="zh-CN" altLang="en-US" sz="4800" b="1" i="0" u="none" strike="noStrike" kern="1200" cap="none" spc="4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0965" name="图形 1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3013" y="1558925"/>
            <a:ext cx="5173662" cy="374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" name="矩形 64"/>
          <p:cNvSpPr/>
          <p:nvPr/>
        </p:nvSpPr>
        <p:spPr>
          <a:xfrm>
            <a:off x="874713" y="2536825"/>
            <a:ext cx="15033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PART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路面状况统计与概述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34"/>
          <p:cNvSpPr txBox="1"/>
          <p:nvPr/>
        </p:nvSpPr>
        <p:spPr>
          <a:xfrm>
            <a:off x="862965" y="889635"/>
            <a:ext cx="9861550" cy="175831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根据现场踏勘情况：</a:t>
            </a:r>
            <a:endParaRPr kumimoji="0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lang="en-US" alt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老路混凝土路面主要病害为：断板、裂缝、接缝填料缺失等；</a:t>
            </a:r>
            <a:endParaRPr kumimoji="0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混凝土路面断板率DBL=</a:t>
            </a: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11.4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%，评价为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kumimoji="0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路面状况指数平均值PCI=</a:t>
            </a: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73.5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，评价为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96365" y="2647950"/>
            <a:ext cx="7937500" cy="1447800"/>
            <a:chOff x="2199" y="4170"/>
            <a:chExt cx="12500" cy="2280"/>
          </a:xfrm>
        </p:grpSpPr>
        <p:pic>
          <p:nvPicPr>
            <p:cNvPr id="64516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/>
            <a:stretch>
              <a:fillRect/>
            </a:stretch>
          </p:blipFill>
          <p:spPr>
            <a:xfrm>
              <a:off x="2199" y="4170"/>
              <a:ext cx="12500" cy="2280"/>
            </a:xfrm>
            <a:prstGeom prst="rect">
              <a:avLst/>
            </a:prstGeom>
            <a:noFill/>
            <a:ln w="28575" cap="flat" cmpd="sng">
              <a:solidFill>
                <a:schemeClr val="accent1">
                  <a:shade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2" name="矩形 1"/>
            <p:cNvSpPr/>
            <p:nvPr/>
          </p:nvSpPr>
          <p:spPr>
            <a:xfrm>
              <a:off x="9317" y="4942"/>
              <a:ext cx="1831" cy="78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7078980" y="3600450"/>
            <a:ext cx="1162685" cy="4953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设计方案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31185" y="81915"/>
            <a:ext cx="6858635" cy="52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9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9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利用并保留现状雨水管网，对已破损的雨水管挖除并重建。</a:t>
            </a:r>
            <a:endParaRPr lang="zh-CN" altLang="en-US" sz="19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860" y="647700"/>
            <a:ext cx="3362325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1765300"/>
            <a:ext cx="12192000" cy="332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96950" y="3429000"/>
            <a:ext cx="3762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07" name="文本占位符 3"/>
          <p:cNvSpPr txBox="1"/>
          <p:nvPr/>
        </p:nvSpPr>
        <p:spPr>
          <a:xfrm>
            <a:off x="2465388" y="2552700"/>
            <a:ext cx="5716587" cy="708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FontTx/>
            </a:pPr>
            <a:r>
              <a:rPr lang="en-US" altLang="zh-CN" sz="4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05</a:t>
            </a:r>
            <a:endParaRPr lang="en-US" altLang="en-US" sz="4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占位符 3"/>
          <p:cNvSpPr txBox="1"/>
          <p:nvPr/>
        </p:nvSpPr>
        <p:spPr>
          <a:xfrm>
            <a:off x="882650" y="3684588"/>
            <a:ext cx="7299325" cy="8874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4800" b="1" kern="1200" spc="40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设计标准</a:t>
            </a:r>
            <a:endParaRPr kumimoji="0" lang="en-US" altLang="zh-CN" sz="4800" b="1" i="0" u="none" strike="noStrike" kern="1200" cap="none" spc="4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7109" name="图形 1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3013" y="1558925"/>
            <a:ext cx="5173662" cy="374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" name="矩形 64"/>
          <p:cNvSpPr/>
          <p:nvPr/>
        </p:nvSpPr>
        <p:spPr>
          <a:xfrm>
            <a:off x="874713" y="2536825"/>
            <a:ext cx="15033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PART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内容占位符 34"/>
          <p:cNvSpPr txBox="1"/>
          <p:nvPr/>
        </p:nvSpPr>
        <p:spPr>
          <a:xfrm>
            <a:off x="1041400" y="190500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pitchFamily="2" charset="-122"/>
              </a:rPr>
              <a:t>设计方案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213" y="700088"/>
            <a:ext cx="10623550" cy="560863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9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管道材料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雨水口连接管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采用HDPE双壁波纹管（双壁承口）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管径300＜d≤1200采用承插式钢筋混凝土管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lang="en-US" altLang="zh-CN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管径d＞1200采用企口式钢筋混凝土管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管道接口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HDPE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双壁波纹管采用双橡胶圈承插接口；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钢筋混凝土管采用橡胶圈接口。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fontAlgn="auto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管道基础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覆土深度小于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米时，钢筋混凝土管采用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10cm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碎石垫层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+120°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混凝土基础；覆土深度大于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米时，钢筋混凝土管采用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10cm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碎石垫层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+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180°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混凝土基础；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遇淤泥质土，基础下采用50cm碎石处理，钢筋混凝土管采用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10cm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碎石垫层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+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180°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钢筋混凝土基础；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槽底为粉砂土且地下水位高于槽底以下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50cm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时，管道施工需轻型井点降水，钢筋混凝土管采用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10cm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碎石垫层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+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180°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钢筋混凝土基础。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内容占位符 34"/>
          <p:cNvSpPr txBox="1"/>
          <p:nvPr/>
        </p:nvSpPr>
        <p:spPr>
          <a:xfrm>
            <a:off x="1041400" y="190500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pitchFamily="2" charset="-122"/>
              </a:rPr>
              <a:t>设计方案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213" y="957263"/>
            <a:ext cx="10964863" cy="49657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沟槽回填</a:t>
            </a:r>
            <a:endParaRPr lang="zh-CN" altLang="en-US" sz="1800" strike="noStrike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核心区及大气检测点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5km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范围内，</a:t>
            </a: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车行道下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沟槽回填采用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级配碎石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非核心区及大气检测点</a:t>
            </a:r>
            <a:r>
              <a:rPr lang="en-US" altLang="zh-CN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5km</a:t>
            </a: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范围以外区域，车行道下沟槽回填可采用</a:t>
            </a:r>
            <a:r>
              <a:rPr lang="en-US" altLang="zh-CN" sz="18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4%</a:t>
            </a:r>
            <a:r>
              <a:rPr lang="zh-CN" altLang="en-US" sz="18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水泥土或</a:t>
            </a:r>
            <a:r>
              <a:rPr lang="en-US" altLang="zh-CN" sz="18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6%</a:t>
            </a:r>
            <a:r>
              <a:rPr lang="zh-CN" altLang="en-US" sz="18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成品灰土</a:t>
            </a: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；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非车行道下沟槽回填采用素土，素土为塑性指标</a:t>
            </a:r>
            <a:r>
              <a:rPr lang="en-US" altLang="zh-CN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12</a:t>
            </a: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～</a:t>
            </a:r>
            <a:r>
              <a:rPr lang="en-US" altLang="zh-CN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20</a:t>
            </a: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的粘土。</a:t>
            </a:r>
            <a:endParaRPr lang="zh-CN" altLang="en-US" sz="1800" strike="noStrike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42950" marR="0" lvl="1" indent="-285750" algn="l" defTabSz="914400" rtl="0" fontAlgn="auto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endParaRPr lang="zh-CN" altLang="en-US" sz="1800" strike="noStrike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04950" y="2576195"/>
            <a:ext cx="8515276" cy="3600000"/>
          </a:xfrm>
          <a:prstGeom prst="rect">
            <a:avLst/>
          </a:prstGeom>
        </p:spPr>
      </p:pic>
      <p:sp>
        <p:nvSpPr>
          <p:cNvPr id="51201" name="内容占位符 34"/>
          <p:cNvSpPr txBox="1"/>
          <p:nvPr/>
        </p:nvSpPr>
        <p:spPr>
          <a:xfrm>
            <a:off x="1041400" y="190500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pitchFamily="2" charset="-122"/>
              </a:rPr>
              <a:t>设计方案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213" y="757238"/>
            <a:ext cx="10964863" cy="49657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742950" marR="0" lvl="1" indent="-285750" algn="l" defTabSz="914400" rtl="0" fontAlgn="auto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endParaRPr lang="zh-CN" altLang="en-US" sz="1800" strike="noStrike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路面恢复方案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lvl="1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defRPr/>
            </a:pPr>
            <a:r>
              <a:rPr 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勤奋路、建业路、北漕河路，恢复长度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≥20m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的路段，做法采用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20cm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水泥砼（抗折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≥4.5MPa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+20cm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水泥稳定碎石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沟槽回填；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恢复长度＜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20m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的路段，做法采用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20cm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水泥砼（抗折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≥4.5MPa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+20cmC30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混凝土基层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沟槽回填。破损严重的路段进行换板。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内容占位符 34"/>
          <p:cNvSpPr txBox="1"/>
          <p:nvPr/>
        </p:nvSpPr>
        <p:spPr>
          <a:xfrm>
            <a:off x="1041400" y="190500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pitchFamily="2" charset="-122"/>
              </a:rPr>
              <a:t>设计方案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213" y="757238"/>
            <a:ext cx="10964863" cy="49657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742950" marR="0" lvl="1" indent="-285750" algn="l" defTabSz="914400" rtl="0" fontAlgn="auto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endParaRPr lang="zh-CN" altLang="en-US" sz="1800" strike="noStrike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路面恢复方案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lvl="1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defRPr/>
            </a:pPr>
            <a:r>
              <a:rPr 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顺园路路面恢复</a:t>
            </a:r>
            <a:r>
              <a:rPr 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做法采用：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4cmAC-13C</a:t>
            </a:r>
            <a:r>
              <a:rPr 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SBS</a:t>
            </a:r>
            <a:r>
              <a:rPr 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+6cmAC-20C</a:t>
            </a:r>
            <a:r>
              <a:rPr 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SBS</a:t>
            </a:r>
            <a:r>
              <a:rPr 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+32cm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水泥稳定碎石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沟槽回填。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0440" y="2290445"/>
            <a:ext cx="10230857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内容占位符 34"/>
          <p:cNvSpPr txBox="1"/>
          <p:nvPr/>
        </p:nvSpPr>
        <p:spPr>
          <a:xfrm>
            <a:off x="1041400" y="190500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pitchFamily="2" charset="-122"/>
              </a:rPr>
              <a:t>工程概算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213" y="757238"/>
            <a:ext cx="10964863" cy="49657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742950" marR="0" lvl="1" indent="-285750" algn="l" defTabSz="914400" rtl="0" fontAlgn="auto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endParaRPr lang="zh-CN" altLang="en-US" sz="1800" strike="noStrike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defRPr/>
            </a:pPr>
            <a:r>
              <a:rPr lang="en-US" altLang="zh-CN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</a:t>
            </a:r>
            <a:endParaRPr lang="en-US" altLang="zh-CN" sz="1800" strike="noStrike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defRPr/>
            </a:pPr>
            <a:r>
              <a:rPr lang="en-US" altLang="zh-CN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1</a:t>
            </a: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、管网修复造价</a:t>
            </a:r>
            <a:r>
              <a:rPr lang="en-US" altLang="zh-CN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175.</a:t>
            </a:r>
            <a:r>
              <a:rPr lang="en-US" altLang="zh-CN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10</a:t>
            </a: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万元，</a:t>
            </a:r>
            <a:endParaRPr lang="zh-CN" altLang="en-US" sz="1800" strike="noStrike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defRPr/>
            </a:pPr>
            <a:r>
              <a:rPr 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2</a:t>
            </a:r>
            <a:r>
              <a:rPr lang="zh-CN" altLang="en-US" sz="1800" strike="noStrike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道路修复造价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222.61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万元，</a:t>
            </a:r>
            <a:endParaRPr lang="zh-CN" altLang="en-US" sz="18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defRPr/>
            </a:pP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3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、合计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397.71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8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11325"/>
            <a:ext cx="12192000" cy="313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1709738"/>
            <a:ext cx="12192000" cy="3138488"/>
          </a:xfrm>
          <a:prstGeom prst="rect">
            <a:avLst/>
          </a:prstGeom>
          <a:solidFill>
            <a:schemeClr val="accent1">
              <a:alpha val="9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4" name="标题 1"/>
          <p:cNvSpPr txBox="1"/>
          <p:nvPr/>
        </p:nvSpPr>
        <p:spPr>
          <a:xfrm>
            <a:off x="666750" y="2360613"/>
            <a:ext cx="10858500" cy="12001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谢谢观看</a:t>
            </a:r>
            <a:endParaRPr kumimoji="0" lang="zh-CN" altLang="en-US" sz="7200" b="1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"/>
          </p:nvPr>
        </p:nvSpPr>
        <p:spPr>
          <a:xfrm>
            <a:off x="2935288" y="5545138"/>
            <a:ext cx="6238875" cy="423863"/>
          </a:xfr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常州市京杭土木工程研究院有限公司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4"/>
          <p:cNvSpPr txBox="1"/>
          <p:nvPr/>
        </p:nvSpPr>
        <p:spPr>
          <a:xfrm>
            <a:off x="262255" y="683260"/>
            <a:ext cx="4592955" cy="53975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勤奋路为混凝土路，两块板。道路宽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年建设。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雨污水位于车行道下，自来水位于道路西侧，燃气、通信、电力位于道路东侧。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污水管为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d400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，塑料管。污水管比雨水管埋的深。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雨水口以侧立式为主，有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个雨水口进行过改造。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老路结构层为：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水泥砼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+18cm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二灰碎石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+18cm12%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灰土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+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土基处理（</a:t>
            </a:r>
            <a:r>
              <a:rPr lang="en-US" alt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20cm6%</a:t>
            </a:r>
            <a:r>
              <a:rPr lang="zh-CN" altLang="en-US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灰土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6366" b="1487"/>
          <a:stretch>
            <a:fillRect/>
          </a:stretch>
        </p:blipFill>
        <p:spPr>
          <a:xfrm>
            <a:off x="5034280" y="247650"/>
            <a:ext cx="6444615" cy="6268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1560000">
            <a:off x="7633335" y="612775"/>
            <a:ext cx="941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瀛平路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rot="1560000">
            <a:off x="5492115" y="102044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黄河西路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1560000">
            <a:off x="8164195" y="377634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庆阳路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1560000">
            <a:off x="8421370" y="482028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汉江西路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rot="1560000">
            <a:off x="6864350" y="5322570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北漕河路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6755765" y="4090670"/>
            <a:ext cx="358140" cy="644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7138035" y="3107055"/>
            <a:ext cx="462280" cy="86423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7600315" y="2444750"/>
            <a:ext cx="324485" cy="6623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8425815" y="1013460"/>
            <a:ext cx="247015" cy="4889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7996555" y="1657985"/>
            <a:ext cx="318135" cy="6197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445885" y="3732530"/>
            <a:ext cx="1670050" cy="9188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6696710" y="1537970"/>
            <a:ext cx="1871980" cy="10261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 rot="17940000">
            <a:off x="8319135" y="1096645"/>
            <a:ext cx="941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d500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rot="17940000">
            <a:off x="7509510" y="1331595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 flipV="1">
            <a:off x="7783830" y="5327015"/>
            <a:ext cx="1727200" cy="9220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7785100" y="4682490"/>
            <a:ext cx="358140" cy="644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7161530" y="5008880"/>
            <a:ext cx="632460" cy="33401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6482080" y="3637280"/>
            <a:ext cx="1717040" cy="9423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H="1">
            <a:off x="8672830" y="351155"/>
            <a:ext cx="324485" cy="6623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8378190" y="833755"/>
            <a:ext cx="1453515" cy="73215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 rot="17940000">
            <a:off x="7078345" y="2218055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 rot="17940000">
            <a:off x="6673215" y="3132455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H="1" flipV="1">
            <a:off x="6696710" y="1664335"/>
            <a:ext cx="1871980" cy="10261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 rot="17940000">
            <a:off x="6273800" y="4010660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d600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860000">
            <a:off x="7786370" y="5736590"/>
            <a:ext cx="1292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>
                    <a:lumMod val="75000"/>
                    <a:lumOff val="25000"/>
                  </a:schemeClr>
                </a:solidFill>
              </a:rPr>
              <a:t>d800</a:t>
            </a:r>
            <a:endParaRPr lang="en-US" altLang="zh-CN" b="1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" y="4735195"/>
            <a:ext cx="4636135" cy="18154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现状调查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80" y="766445"/>
            <a:ext cx="2671445" cy="26714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80" y="3521710"/>
            <a:ext cx="2620645" cy="26206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315" y="774700"/>
            <a:ext cx="2747010" cy="27470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9315" y="3674110"/>
            <a:ext cx="3778250" cy="283464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9670" y="774700"/>
            <a:ext cx="2747010" cy="274701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5280" y="3674110"/>
            <a:ext cx="2735580" cy="273558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9905" y="850265"/>
            <a:ext cx="2446020" cy="2446020"/>
          </a:xfrm>
          <a:prstGeom prst="rect">
            <a:avLst/>
          </a:prstGeom>
        </p:spPr>
      </p:pic>
      <p:sp>
        <p:nvSpPr>
          <p:cNvPr id="37" name="内容占位符 34"/>
          <p:cNvSpPr txBox="1"/>
          <p:nvPr/>
        </p:nvSpPr>
        <p:spPr>
          <a:xfrm>
            <a:off x="549910" y="62261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黄河路以北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内容占位符 34"/>
          <p:cNvSpPr txBox="1"/>
          <p:nvPr/>
        </p:nvSpPr>
        <p:spPr>
          <a:xfrm>
            <a:off x="7539990" y="3970020"/>
            <a:ext cx="344805" cy="199517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黄河路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汉江路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内容占位符 34"/>
          <p:cNvSpPr txBox="1"/>
          <p:nvPr/>
        </p:nvSpPr>
        <p:spPr>
          <a:xfrm>
            <a:off x="8651875" y="4231005"/>
            <a:ext cx="344805" cy="199517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汉江路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以南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缺陷分析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0" name="内容占位符 34"/>
          <p:cNvSpPr txBox="1"/>
          <p:nvPr/>
        </p:nvSpPr>
        <p:spPr>
          <a:xfrm>
            <a:off x="182563" y="774700"/>
            <a:ext cx="3081337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管道缺陷等级分类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34"/>
          <p:cNvSpPr txBox="1"/>
          <p:nvPr/>
        </p:nvSpPr>
        <p:spPr>
          <a:xfrm>
            <a:off x="299085" y="1296035"/>
            <a:ext cx="7249795" cy="23037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1、管道内存在26处破裂，其中3处轻度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，2处中度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，10处严重</a:t>
            </a:r>
            <a:r>
              <a:rPr kumimoji="0" 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</a:t>
            </a:r>
            <a:r>
              <a:rPr kumimoji="0" 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，11处重大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2、管道内存在27处接口，其中4处轻度，6处中度，14处严重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，3处重大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3、管道内存在11处腐蚀，其中11处中度</a:t>
            </a:r>
            <a:r>
              <a:rPr kumimoji="0" 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</a:t>
            </a:r>
            <a:r>
              <a:rPr kumimoji="0" 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4、管道内存在1处变形，其中1处严重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管道内存在5处障碍，其中2处中度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，1处严重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，2处重大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5735" y="838200"/>
            <a:ext cx="1990725" cy="518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885" y="774700"/>
            <a:ext cx="1691005" cy="5438140"/>
          </a:xfrm>
          <a:prstGeom prst="rect">
            <a:avLst/>
          </a:prstGeom>
        </p:spPr>
      </p:pic>
      <p:sp>
        <p:nvSpPr>
          <p:cNvPr id="5" name="内容占位符 34"/>
          <p:cNvSpPr txBox="1"/>
          <p:nvPr/>
        </p:nvSpPr>
        <p:spPr>
          <a:xfrm>
            <a:off x="99060" y="4804410"/>
            <a:ext cx="7928610" cy="23037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瀛平路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黄河路段，主管及支管总长为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613m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，管道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级及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级缺陷共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28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处；</a:t>
            </a:r>
            <a:endParaRPr lang="zh-CN" altLang="en-US" sz="1800" b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defRPr/>
            </a:pP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雨水连接管长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122m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级缺陷共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处。</a:t>
            </a:r>
            <a:endParaRPr lang="zh-CN" altLang="en-US" sz="1800" b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庆阳路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汉江路段，采用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QV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检测主管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313m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管道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级及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级缺陷共</a:t>
            </a:r>
            <a:r>
              <a:rPr lang="en-US" altLang="zh-CN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800" b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路面状况统计与概述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34"/>
          <p:cNvSpPr txBox="1"/>
          <p:nvPr/>
        </p:nvSpPr>
        <p:spPr>
          <a:xfrm>
            <a:off x="862965" y="889635"/>
            <a:ext cx="9861550" cy="175831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根据现场踏勘情况：</a:t>
            </a:r>
            <a:endParaRPr kumimoji="0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lang="en-US" alt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老路混凝土路面主要病害为：断板、裂缝、板角破碎、井周破碎及下沉等；</a:t>
            </a:r>
            <a:endParaRPr kumimoji="0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混凝土路面断板率DBL=</a:t>
            </a: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%，评价为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kumimoji="0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路面状况指数平均值PCI=</a:t>
            </a: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en-US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，评价为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kumimoji="0" lang="zh-CN" sz="1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sz="1800" b="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96365" y="2635250"/>
            <a:ext cx="7937500" cy="1460500"/>
            <a:chOff x="2199" y="4150"/>
            <a:chExt cx="12500" cy="2300"/>
          </a:xfrm>
        </p:grpSpPr>
        <p:pic>
          <p:nvPicPr>
            <p:cNvPr id="64516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/>
            <a:stretch>
              <a:fillRect/>
            </a:stretch>
          </p:blipFill>
          <p:spPr>
            <a:xfrm>
              <a:off x="2199" y="4170"/>
              <a:ext cx="12500" cy="2280"/>
            </a:xfrm>
            <a:prstGeom prst="rect">
              <a:avLst/>
            </a:prstGeom>
            <a:noFill/>
            <a:ln w="28575" cap="flat" cmpd="sng">
              <a:solidFill>
                <a:schemeClr val="accent1">
                  <a:shade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2" name="矩形 1"/>
            <p:cNvSpPr/>
            <p:nvPr/>
          </p:nvSpPr>
          <p:spPr>
            <a:xfrm>
              <a:off x="9317" y="4150"/>
              <a:ext cx="1831" cy="23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设计方案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540" y="931545"/>
            <a:ext cx="3434715" cy="5355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115" y="931545"/>
            <a:ext cx="2887345" cy="5577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31185" y="81915"/>
            <a:ext cx="6858635" cy="52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9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9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利用并保留现状雨水管网，对已破损的雨水管挖除并重建。</a:t>
            </a:r>
            <a:endParaRPr lang="zh-CN" altLang="en-US" sz="19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1765300"/>
            <a:ext cx="12192000" cy="332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96950" y="3429000"/>
            <a:ext cx="3762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07" name="文本占位符 3"/>
          <p:cNvSpPr txBox="1"/>
          <p:nvPr/>
        </p:nvSpPr>
        <p:spPr>
          <a:xfrm>
            <a:off x="2465388" y="2552700"/>
            <a:ext cx="5716587" cy="708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FontTx/>
            </a:pPr>
            <a:r>
              <a:rPr lang="en-US" altLang="zh-CN" sz="4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en-US" altLang="en-US" sz="4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占位符 3"/>
          <p:cNvSpPr txBox="1"/>
          <p:nvPr/>
        </p:nvSpPr>
        <p:spPr>
          <a:xfrm>
            <a:off x="882650" y="3684588"/>
            <a:ext cx="7299325" cy="8874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4800" b="1" kern="1200" spc="40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顺园路（庆阳路-汉江路）</a:t>
            </a:r>
            <a:endParaRPr kumimoji="0" lang="zh-CN" altLang="en-US" sz="4800" b="1" i="0" u="none" strike="noStrike" kern="1200" cap="none" spc="4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7109" name="图形 1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3013" y="1558925"/>
            <a:ext cx="5173662" cy="374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" name="矩形 64"/>
          <p:cNvSpPr/>
          <p:nvPr/>
        </p:nvSpPr>
        <p:spPr>
          <a:xfrm>
            <a:off x="874713" y="2536825"/>
            <a:ext cx="15033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</a:rPr>
              <a:t>PART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7545" y="861060"/>
            <a:ext cx="5392420" cy="5556250"/>
          </a:xfrm>
          <a:prstGeom prst="rect">
            <a:avLst/>
          </a:prstGeom>
        </p:spPr>
      </p:pic>
      <p:sp>
        <p:nvSpPr>
          <p:cNvPr id="43009" name="内容占位符 34"/>
          <p:cNvSpPr txBox="1"/>
          <p:nvPr/>
        </p:nvSpPr>
        <p:spPr>
          <a:xfrm>
            <a:off x="1041400" y="180975"/>
            <a:ext cx="5114925" cy="441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4"/>
          <p:cNvSpPr txBox="1"/>
          <p:nvPr/>
        </p:nvSpPr>
        <p:spPr>
          <a:xfrm>
            <a:off x="321945" y="694055"/>
            <a:ext cx="4628515" cy="42386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顺园路（庆阳路-汉江路）为沥青道路。道路宽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22m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年进行了白改黑工程。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雨污水位于车行道下，</a:t>
            </a:r>
            <a:r>
              <a:rPr lang="zh-CN" sz="1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通信、</a:t>
            </a: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自来水位于道路西侧，电力位于道路东侧。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污水管为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d400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，混凝土管。污水管比雨水管埋的深。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改造后结构层为：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4cmSMA-13+6cmAC-20C+30cm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水泥稳定碎石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+15cmC15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水泥砼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+10cm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碎石垫层。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 rot="1560000">
            <a:off x="9002395" y="159194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黄河西路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1200000">
            <a:off x="9008745" y="407352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庆阳路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1440000">
            <a:off x="8635365" y="5452110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汉江西路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7901305" y="3204845"/>
            <a:ext cx="215900" cy="85407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7626985" y="4312920"/>
            <a:ext cx="190500" cy="73596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9" idx="1"/>
          </p:cNvCxnSpPr>
          <p:nvPr/>
        </p:nvCxnSpPr>
        <p:spPr>
          <a:xfrm flipH="1" flipV="1">
            <a:off x="6637020" y="4678680"/>
            <a:ext cx="2049780" cy="71691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4543425"/>
            <a:ext cx="6031230" cy="17849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ZjliY2ZkNmE3NDY2NTRiZTM1MGRkNGE5NmIxZWYzNDcifQ=="/>
</p:tagLst>
</file>

<file path=ppt/theme/theme1.xml><?xml version="1.0" encoding="utf-8"?>
<a:theme xmlns:a="http://schemas.openxmlformats.org/drawingml/2006/main" name="1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2060"/>
      </a:accent1>
      <a:accent2>
        <a:srgbClr val="002060"/>
      </a:accent2>
      <a:accent3>
        <a:srgbClr val="00206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2060"/>
      </a:accent1>
      <a:accent2>
        <a:srgbClr val="002060"/>
      </a:accent2>
      <a:accent3>
        <a:srgbClr val="00206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2060"/>
      </a:accent1>
      <a:accent2>
        <a:srgbClr val="002060"/>
      </a:accent2>
      <a:accent3>
        <a:srgbClr val="00206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2572</Words>
  <Application>WPS 演示</Application>
  <PresentationFormat/>
  <Paragraphs>281</Paragraphs>
  <Slides>28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等线</vt:lpstr>
      <vt:lpstr>Times New Roman</vt:lpstr>
      <vt:lpstr>黑体</vt:lpstr>
      <vt:lpstr>微软雅黑</vt:lpstr>
      <vt:lpstr>Arial</vt:lpstr>
      <vt:lpstr>Wingdings</vt:lpstr>
      <vt:lpstr>Arial Unicode MS</vt:lpstr>
      <vt:lpstr>等线 Light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海洋</cp:lastModifiedBy>
  <cp:revision>418</cp:revision>
  <cp:lastPrinted>2022-06-07T03:30:00Z</cp:lastPrinted>
  <dcterms:created xsi:type="dcterms:W3CDTF">2021-04-13T03:03:00Z</dcterms:created>
  <dcterms:modified xsi:type="dcterms:W3CDTF">2024-10-25T10:51:04Z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8D19049573C449B79D689AFB898FE18D_12</vt:lpwstr>
  </property>
  <property fmtid="{D5CDD505-2E9C-101B-9397-08002B2CF9AE}" pid="3" name="KSOProductBuildVer">
    <vt:lpwstr>2052-11.1.0.10359</vt:lpwstr>
  </property>
</Properties>
</file>